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3 грани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Лист1!$B$2:$B$12</c:f>
              <c:numCache>
                <c:formatCode>General</c:formatCode>
                <c:ptCount val="11"/>
                <c:pt idx="0">
                  <c:v>2.1466599999999998</c:v>
                </c:pt>
                <c:pt idx="1">
                  <c:v>64.504599999999996</c:v>
                </c:pt>
                <c:pt idx="2">
                  <c:v>125.664</c:v>
                </c:pt>
                <c:pt idx="3">
                  <c:v>185.21600000000001</c:v>
                </c:pt>
                <c:pt idx="4">
                  <c:v>250.78800000000001</c:v>
                </c:pt>
                <c:pt idx="5">
                  <c:v>304.74400000000003</c:v>
                </c:pt>
                <c:pt idx="6">
                  <c:v>372.39</c:v>
                </c:pt>
                <c:pt idx="7">
                  <c:v>419.041</c:v>
                </c:pt>
                <c:pt idx="8">
                  <c:v>484.19</c:v>
                </c:pt>
                <c:pt idx="9">
                  <c:v>554.851</c:v>
                </c:pt>
                <c:pt idx="10">
                  <c:v>610.44500000000005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BF7-4CEC-80DC-0C3035E2CC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6 граней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Лист1!$C$2:$C$12</c:f>
              <c:numCache>
                <c:formatCode>General</c:formatCode>
                <c:ptCount val="11"/>
                <c:pt idx="0">
                  <c:v>2.1465999999999998</c:v>
                </c:pt>
                <c:pt idx="1">
                  <c:v>112.623</c:v>
                </c:pt>
                <c:pt idx="2">
                  <c:v>221.51900000000001</c:v>
                </c:pt>
                <c:pt idx="3">
                  <c:v>331.38900000000001</c:v>
                </c:pt>
                <c:pt idx="4">
                  <c:v>443.06700000000001</c:v>
                </c:pt>
                <c:pt idx="5">
                  <c:v>551.36</c:v>
                </c:pt>
                <c:pt idx="6">
                  <c:v>660.40599999999995</c:v>
                </c:pt>
                <c:pt idx="7">
                  <c:v>776.54899999999998</c:v>
                </c:pt>
                <c:pt idx="8">
                  <c:v>879.577</c:v>
                </c:pt>
                <c:pt idx="9">
                  <c:v>989.721</c:v>
                </c:pt>
                <c:pt idx="10">
                  <c:v>1101.0999999999999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BF7-4CEC-80DC-0C3035E2CC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9 граней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  <c:pt idx="6">
                  <c:v>600</c:v>
                </c:pt>
                <c:pt idx="7">
                  <c:v>700</c:v>
                </c:pt>
                <c:pt idx="8">
                  <c:v>800</c:v>
                </c:pt>
                <c:pt idx="9">
                  <c:v>900</c:v>
                </c:pt>
                <c:pt idx="10">
                  <c:v>1000</c:v>
                </c:pt>
              </c:numCache>
            </c:numRef>
          </c:xVal>
          <c:yVal>
            <c:numRef>
              <c:f>Лист1!$D$2:$D$12</c:f>
              <c:numCache>
                <c:formatCode>General</c:formatCode>
                <c:ptCount val="11"/>
                <c:pt idx="0">
                  <c:v>2.1465999999999998</c:v>
                </c:pt>
                <c:pt idx="1">
                  <c:v>134.821</c:v>
                </c:pt>
                <c:pt idx="2">
                  <c:v>266.678</c:v>
                </c:pt>
                <c:pt idx="3">
                  <c:v>399.637</c:v>
                </c:pt>
                <c:pt idx="4">
                  <c:v>531.15499999999997</c:v>
                </c:pt>
                <c:pt idx="5">
                  <c:v>665.65499999999997</c:v>
                </c:pt>
                <c:pt idx="6">
                  <c:v>799.37300000000005</c:v>
                </c:pt>
                <c:pt idx="7">
                  <c:v>932.41</c:v>
                </c:pt>
                <c:pt idx="8">
                  <c:v>1059.1300000000001</c:v>
                </c:pt>
                <c:pt idx="9">
                  <c:v>1196.53</c:v>
                </c:pt>
                <c:pt idx="10">
                  <c:v>1339.82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BF7-4CEC-80DC-0C3035E2C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929984"/>
        <c:axId val="668185360"/>
      </c:scatterChart>
      <c:valAx>
        <c:axId val="668929984"/>
        <c:scaling>
          <c:orientation val="minMax"/>
          <c:max val="10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объектов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8185360"/>
        <c:crosses val="autoZero"/>
        <c:crossBetween val="midCat"/>
        <c:majorUnit val="100"/>
      </c:valAx>
      <c:valAx>
        <c:axId val="668185360"/>
        <c:scaling>
          <c:orientation val="minMax"/>
          <c:max val="138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 рендеринга сцены, мс</a:t>
                </a:r>
              </a:p>
            </c:rich>
          </c:tx>
          <c:layout>
            <c:manualLayout>
              <c:xMode val="edge"/>
              <c:yMode val="edge"/>
              <c:x val="1.6203703703703703E-2"/>
              <c:y val="0.192205661792275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8929984"/>
        <c:crosses val="autoZero"/>
        <c:crossBetween val="midCat"/>
        <c:majorUnit val="20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200">
          <a:solidFill>
            <a:schemeClr val="tx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Объекты N x N граней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xVal>
          <c:yVal>
            <c:numRef>
              <c:f>Лист1!$B$2:$B$12</c:f>
              <c:numCache>
                <c:formatCode>General</c:formatCode>
                <c:ptCount val="11"/>
                <c:pt idx="0">
                  <c:v>2.1466599999999998</c:v>
                </c:pt>
                <c:pt idx="1">
                  <c:v>13.478999999999999</c:v>
                </c:pt>
                <c:pt idx="2">
                  <c:v>23.884799999999998</c:v>
                </c:pt>
                <c:pt idx="3">
                  <c:v>32.348799999999997</c:v>
                </c:pt>
                <c:pt idx="4">
                  <c:v>42.645200000000003</c:v>
                </c:pt>
                <c:pt idx="5">
                  <c:v>52.062800000000003</c:v>
                </c:pt>
                <c:pt idx="6">
                  <c:v>61.430900000000001</c:v>
                </c:pt>
                <c:pt idx="7">
                  <c:v>70.829800000000006</c:v>
                </c:pt>
                <c:pt idx="8">
                  <c:v>79.822999999999993</c:v>
                </c:pt>
                <c:pt idx="9">
                  <c:v>90.249200000000002</c:v>
                </c:pt>
                <c:pt idx="10">
                  <c:v>99.768000000000001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876-4528-94C1-690FFF488F4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Объекты N x 100 граней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xVal>
          <c:yVal>
            <c:numRef>
              <c:f>Лист1!$C$2:$C$12</c:f>
              <c:numCache>
                <c:formatCode>General</c:formatCode>
                <c:ptCount val="11"/>
                <c:pt idx="0">
                  <c:v>2.1465999999999998</c:v>
                </c:pt>
                <c:pt idx="1">
                  <c:v>18.6708</c:v>
                </c:pt>
                <c:pt idx="2">
                  <c:v>23.116199999999999</c:v>
                </c:pt>
                <c:pt idx="3">
                  <c:v>27.903400000000001</c:v>
                </c:pt>
                <c:pt idx="4">
                  <c:v>33.795999999999999</c:v>
                </c:pt>
                <c:pt idx="5">
                  <c:v>37.769399999999997</c:v>
                </c:pt>
                <c:pt idx="6">
                  <c:v>42.688299999999998</c:v>
                </c:pt>
                <c:pt idx="7">
                  <c:v>47.7913</c:v>
                </c:pt>
                <c:pt idx="8">
                  <c:v>52.527799999999999</c:v>
                </c:pt>
                <c:pt idx="9">
                  <c:v>57.260199999999998</c:v>
                </c:pt>
                <c:pt idx="10">
                  <c:v>62.2014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876-4528-94C1-690FFF488F4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Объекты N x 200 граней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xVal>
          <c:yVal>
            <c:numRef>
              <c:f>Лист1!$D$2:$D$12</c:f>
              <c:numCache>
                <c:formatCode>General</c:formatCode>
                <c:ptCount val="11"/>
                <c:pt idx="0">
                  <c:v>2.1465999999999998</c:v>
                </c:pt>
                <c:pt idx="1">
                  <c:v>28.3109</c:v>
                </c:pt>
                <c:pt idx="2">
                  <c:v>33.371200000000002</c:v>
                </c:pt>
                <c:pt idx="3">
                  <c:v>37.520499999999998</c:v>
                </c:pt>
                <c:pt idx="4">
                  <c:v>42.281500000000001</c:v>
                </c:pt>
                <c:pt idx="5">
                  <c:v>47.3491</c:v>
                </c:pt>
                <c:pt idx="6">
                  <c:v>52.203800000000001</c:v>
                </c:pt>
                <c:pt idx="7">
                  <c:v>56.281199999999998</c:v>
                </c:pt>
                <c:pt idx="8">
                  <c:v>60.837000000000003</c:v>
                </c:pt>
                <c:pt idx="9">
                  <c:v>66.216700000000003</c:v>
                </c:pt>
                <c:pt idx="10">
                  <c:v>70.945700000000002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876-4528-94C1-690FFF488F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8929984"/>
        <c:axId val="668185360"/>
      </c:scatterChart>
      <c:valAx>
        <c:axId val="668929984"/>
        <c:scaling>
          <c:orientation val="minMax"/>
          <c:max val="52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граней </a:t>
                </a:r>
                <a:r>
                  <a:rPr lang="en-US"/>
                  <a:t>N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8185360"/>
        <c:crosses val="autoZero"/>
        <c:crossBetween val="midCat"/>
        <c:majorUnit val="50"/>
      </c:valAx>
      <c:valAx>
        <c:axId val="668185360"/>
        <c:scaling>
          <c:orientation val="minMax"/>
          <c:max val="1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 рендеринга сцены, мс</a:t>
                </a:r>
              </a:p>
            </c:rich>
          </c:tx>
          <c:layout>
            <c:manualLayout>
              <c:xMode val="edge"/>
              <c:yMode val="edge"/>
              <c:x val="1.6203703703703703E-2"/>
              <c:y val="0.192205661792275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8929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200">
          <a:solidFill>
            <a:schemeClr val="tx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98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20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04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78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02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41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66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93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4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07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2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26BB-B29C-44BB-AD90-1E76B0ED40F4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98FE3-B623-4641-928F-C91B54B9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66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DAE206-C2BC-44AE-A491-A846ED145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018" y="2066863"/>
            <a:ext cx="8094244" cy="1660165"/>
          </a:xfrm>
        </p:spPr>
        <p:txBody>
          <a:bodyPr>
            <a:normAutofit/>
          </a:bodyPr>
          <a:lstStyle/>
          <a:p>
            <a:r>
              <a:rPr lang="ru-RU" sz="2925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«Графический редактор многогранников»</a:t>
            </a:r>
            <a:br>
              <a:rPr lang="ru-RU" sz="2925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925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74A7C4-C445-47B3-8782-368E235CE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018" y="3956463"/>
            <a:ext cx="7429500" cy="1046086"/>
          </a:xfrm>
        </p:spPr>
        <p:txBody>
          <a:bodyPr>
            <a:noAutofit/>
          </a:bodyPr>
          <a:lstStyle/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Мансуров Владислав Михайлович</a:t>
            </a:r>
          </a:p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ИУ7-56Б</a:t>
            </a:r>
          </a:p>
          <a:p>
            <a:pPr algn="l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Майков Константин Анатольевич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26ED5-4CE4-439B-82CA-94FC0E11BA1E}"/>
              </a:ext>
            </a:extLst>
          </p:cNvPr>
          <p:cNvSpPr txBox="1"/>
          <p:nvPr/>
        </p:nvSpPr>
        <p:spPr>
          <a:xfrm>
            <a:off x="769018" y="1125688"/>
            <a:ext cx="8198518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 ГОСУДАРСТВЕННЫЙ ТЕХНИЧЕСКИЙ УНИВЕРСИТЕТ ИМЕНИ Н.Э. БАУМАНА (НАЦИОНАЛЬНЫЙ ИССЛЕДОВАТЕЛЬСКИЙ УНИВЕРСИТЕТ)</a:t>
            </a:r>
          </a:p>
        </p:txBody>
      </p:sp>
    </p:spTree>
    <p:extLst>
      <p:ext uri="{BB962C8B-B14F-4D97-AF65-F5344CB8AC3E}">
        <p14:creationId xmlns:p14="http://schemas.microsoft.com/office/powerpoint/2010/main" val="58168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72AADA6-9DA7-4AD6-8019-33D555C0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en-US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программы.</a:t>
            </a:r>
            <a:b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F07EF8-44EB-4CE9-BF83-212180F5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1690688"/>
            <a:ext cx="8851569" cy="40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6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A7A8566-CFF0-4A53-B854-7DD2122F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en-US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Элементы интерфейса программы.</a:t>
            </a:r>
            <a:b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1168E0-4969-4630-9714-8143C9CB1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51" y="1690688"/>
            <a:ext cx="2579766" cy="46306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DEBDB8-100D-41CC-A01E-F72DC26E7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690688"/>
            <a:ext cx="2854122" cy="46415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9F1BDD-79C5-4DF4-8EA9-2529B5913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64" y="1690688"/>
            <a:ext cx="2487256" cy="46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4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A7A8566-CFF0-4A53-B854-7DD2122F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en-US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Элементы интерфейса программы.</a:t>
            </a:r>
            <a:b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Камера и освещение.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6CFC3E-D197-4D5B-83D6-FA8C8B28A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61" y="1998617"/>
            <a:ext cx="2568202" cy="43408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F75592-C14C-4830-8B46-0263F2265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75" y="1998617"/>
            <a:ext cx="2842203" cy="30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9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D25107B-A733-4D11-92B3-282E6EDA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производительности.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7E0AE8C5-654D-4FBB-9BF7-7A09230C6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380155"/>
              </p:ext>
            </p:extLst>
          </p:nvPr>
        </p:nvGraphicFramePr>
        <p:xfrm>
          <a:off x="637569" y="2822554"/>
          <a:ext cx="3990129" cy="309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F8920ABC-86CE-4AE0-AB9F-0D39D4194D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824413"/>
              </p:ext>
            </p:extLst>
          </p:nvPr>
        </p:nvGraphicFramePr>
        <p:xfrm>
          <a:off x="5278303" y="2822554"/>
          <a:ext cx="4215643" cy="309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4F1F1D-8AE0-4482-9264-9D71441062C1}"/>
              </a:ext>
            </a:extLst>
          </p:cNvPr>
          <p:cNvSpPr txBox="1"/>
          <p:nvPr/>
        </p:nvSpPr>
        <p:spPr>
          <a:xfrm>
            <a:off x="2805241" y="1459855"/>
            <a:ext cx="468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времени рендеринга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8BAA3-5C85-40CD-A061-77C820838B00}"/>
              </a:ext>
            </a:extLst>
          </p:cNvPr>
          <p:cNvSpPr txBox="1"/>
          <p:nvPr/>
        </p:nvSpPr>
        <p:spPr>
          <a:xfrm>
            <a:off x="542284" y="2191612"/>
            <a:ext cx="4085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количества объектов на сцене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BD3C3-0B8C-4E8C-95D7-8FB04460475F}"/>
              </a:ext>
            </a:extLst>
          </p:cNvPr>
          <p:cNvSpPr txBox="1"/>
          <p:nvPr/>
        </p:nvSpPr>
        <p:spPr>
          <a:xfrm>
            <a:off x="5055152" y="2210372"/>
            <a:ext cx="4877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количества боковых граней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489256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238FB-DF8F-4753-A3CB-8741A5BC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D09D78-3879-4EB0-BA19-AB04005D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554479"/>
            <a:ext cx="8543925" cy="46765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курсовой работы решены следующие задачи: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проанализированы существующих алгоритмов компьютерной графики, использующие для создание реалистичной модели и трехмерной;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выбраны наиболее подходящих алгоритмов для решения поставленной задачи;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спроектированы архитектуры и графического интерфейса программы;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выбраны средства реализации программного обеспечения;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ПО и реализация выбранных алгоритмов и структур данных;</a:t>
            </a:r>
          </a:p>
          <a:p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замеры временных характеристик разработанного программного обеспечения. </a:t>
            </a:r>
          </a:p>
        </p:txBody>
      </p:sp>
    </p:spTree>
    <p:extLst>
      <p:ext uri="{BB962C8B-B14F-4D97-AF65-F5344CB8AC3E}">
        <p14:creationId xmlns:p14="http://schemas.microsoft.com/office/powerpoint/2010/main" val="387987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238FB-DF8F-4753-A3CB-8741A5BC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D09D78-3879-4EB0-BA19-AB04005D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554479"/>
            <a:ext cx="8543925" cy="467650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курсовой работы является разработка программы, позволяющее создавать модели многогранника.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существующих алгоритмов компьютерной графики, использующие для создание реалистичной модели и трехмерной;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наиболее подходящих алгоритмов для решения поставленной задачи;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архитектуры и графического интерфейса программы;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средства реализации программного обеспечения;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ПО и реализация выбранных алгоритмов и структур данных;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замеры временных характеристик разработанного программного обеспечения. </a:t>
            </a:r>
          </a:p>
        </p:txBody>
      </p:sp>
    </p:spTree>
    <p:extLst>
      <p:ext uri="{BB962C8B-B14F-4D97-AF65-F5344CB8AC3E}">
        <p14:creationId xmlns:p14="http://schemas.microsoft.com/office/powerpoint/2010/main" val="106847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B9505A0-C2CA-4318-9E42-D5D5FB91E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48" y="1690690"/>
            <a:ext cx="3028813" cy="1231084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Вершинное представление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граней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углов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Крылатое представление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73FA62B-D0CB-4804-B3C7-BE93862A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представления полигональных моделей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E5283E-E2DA-4C90-A050-6594572A8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49" y="1474837"/>
            <a:ext cx="3517113" cy="22846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C70B75-4882-4538-9C05-E3C90ED60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78" y="3759507"/>
            <a:ext cx="4434066" cy="24130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CF22100-B187-4CA4-A592-E2E721734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5" y="2820549"/>
            <a:ext cx="3747269" cy="36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9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42F3190-B95A-40B3-9DFA-C7855CBA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закраски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B900A4-8BAD-4706-9255-36686F220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1460249"/>
            <a:ext cx="3500274" cy="22922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BE47AC-B8A4-4719-BDE8-FB4F7C530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60248"/>
            <a:ext cx="3277614" cy="22922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C90E28-3586-4AC7-8577-1BF0A9726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34" y="4185039"/>
            <a:ext cx="3500274" cy="2425423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E7850454-977A-47A6-A0A2-C15E13AF4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767" y="3752463"/>
            <a:ext cx="3028813" cy="615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Простая закраска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1720828-0062-47AF-9526-DA6CE1EF0E5A}"/>
              </a:ext>
            </a:extLst>
          </p:cNvPr>
          <p:cNvSpPr txBox="1">
            <a:spLocks/>
          </p:cNvSpPr>
          <p:nvPr/>
        </p:nvSpPr>
        <p:spPr>
          <a:xfrm>
            <a:off x="5680567" y="3752463"/>
            <a:ext cx="3028813" cy="615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 </a:t>
            </a:r>
            <a:r>
              <a:rPr lang="ru-RU" dirty="0" err="1"/>
              <a:t>Гуро</a:t>
            </a:r>
            <a:r>
              <a:rPr lang="ru-RU" dirty="0"/>
              <a:t> 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DEC1099-CE38-47E1-ACBC-6B9434555B80}"/>
              </a:ext>
            </a:extLst>
          </p:cNvPr>
          <p:cNvSpPr txBox="1">
            <a:spLocks/>
          </p:cNvSpPr>
          <p:nvPr/>
        </p:nvSpPr>
        <p:spPr>
          <a:xfrm>
            <a:off x="6362808" y="6122009"/>
            <a:ext cx="3028813" cy="615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 </a:t>
            </a:r>
            <a:r>
              <a:rPr lang="ru-RU" dirty="0" err="1"/>
              <a:t>Фонга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301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1C3E7EB-9C70-4F86-A8B8-98204D76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удаления невидимых линий и поверхностей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CD79B0-3B9F-4339-9629-A13F76E72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93" y="1575457"/>
            <a:ext cx="2773600" cy="21012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7434C7-3821-48EB-ADD2-DD0FEBA79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28" y="3921412"/>
            <a:ext cx="3359935" cy="21012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D56BDA-C5F5-41EC-9AE0-15C60F989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02" y="3971413"/>
            <a:ext cx="4650377" cy="20763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3C8CC1-EB33-43AE-9CD4-171620394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28" y="1630414"/>
            <a:ext cx="3472217" cy="2076316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8514AE79-11C8-4917-933F-65EB035C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81" y="3528797"/>
            <a:ext cx="3028813" cy="615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Алгоритм </a:t>
            </a:r>
            <a:r>
              <a:rPr lang="ru-RU" sz="2400" dirty="0" err="1"/>
              <a:t>Варнока</a:t>
            </a:r>
            <a:endParaRPr lang="ru-RU" sz="240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A37E7E9F-B0EE-4C83-9676-D86CBCF9CA3F}"/>
              </a:ext>
            </a:extLst>
          </p:cNvPr>
          <p:cNvSpPr txBox="1">
            <a:spLocks/>
          </p:cNvSpPr>
          <p:nvPr/>
        </p:nvSpPr>
        <p:spPr>
          <a:xfrm>
            <a:off x="6024178" y="3634084"/>
            <a:ext cx="3256925" cy="615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Алгоритм с </a:t>
            </a:r>
            <a:r>
              <a:rPr lang="en-US" dirty="0"/>
              <a:t>Z</a:t>
            </a:r>
            <a:r>
              <a:rPr lang="ru-RU" dirty="0"/>
              <a:t>-буфером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66840BCB-AAF2-4286-93B5-7CE4A369EF9E}"/>
              </a:ext>
            </a:extLst>
          </p:cNvPr>
          <p:cNvSpPr txBox="1">
            <a:spLocks/>
          </p:cNvSpPr>
          <p:nvPr/>
        </p:nvSpPr>
        <p:spPr>
          <a:xfrm>
            <a:off x="809496" y="5982448"/>
            <a:ext cx="4901592" cy="615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Алгоритм прямой трассировки лучей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1A51C3C4-FAC6-4B21-BED1-B1AE50525125}"/>
              </a:ext>
            </a:extLst>
          </p:cNvPr>
          <p:cNvSpPr txBox="1">
            <a:spLocks/>
          </p:cNvSpPr>
          <p:nvPr/>
        </p:nvSpPr>
        <p:spPr>
          <a:xfrm>
            <a:off x="6203405" y="5929536"/>
            <a:ext cx="3208884" cy="6155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Алгоритм обратной трассировки лучей</a:t>
            </a:r>
          </a:p>
        </p:txBody>
      </p:sp>
    </p:spTree>
    <p:extLst>
      <p:ext uri="{BB962C8B-B14F-4D97-AF65-F5344CB8AC3E}">
        <p14:creationId xmlns:p14="http://schemas.microsoft.com/office/powerpoint/2010/main" val="61685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66F51FEE-02EA-4AB1-9656-2BCF1F6A0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73" y="2066735"/>
            <a:ext cx="3839111" cy="2724530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667CD75-1241-4C20-9FE0-408B0ACC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освещения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016982-5C39-4CDD-9883-88340DD7E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84" y="1933366"/>
            <a:ext cx="4429743" cy="2857899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58D1963B-D07B-4A13-BCBD-158ACCD334B9}"/>
              </a:ext>
            </a:extLst>
          </p:cNvPr>
          <p:cNvSpPr txBox="1">
            <a:spLocks/>
          </p:cNvSpPr>
          <p:nvPr/>
        </p:nvSpPr>
        <p:spPr>
          <a:xfrm>
            <a:off x="1475702" y="4791265"/>
            <a:ext cx="4901592" cy="615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 Ламберта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B5383E2-94A6-4388-8C11-CE7A462707EA}"/>
              </a:ext>
            </a:extLst>
          </p:cNvPr>
          <p:cNvSpPr txBox="1">
            <a:spLocks/>
          </p:cNvSpPr>
          <p:nvPr/>
        </p:nvSpPr>
        <p:spPr>
          <a:xfrm>
            <a:off x="6236405" y="4791265"/>
            <a:ext cx="4901592" cy="615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Метод </a:t>
            </a:r>
            <a:r>
              <a:rPr lang="ru-RU" dirty="0" err="1"/>
              <a:t>Фонга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956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400E1C2-504D-48AB-8615-2A4D1E78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FE84B0-69AB-4CB8-8931-C7AAF380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1390242"/>
            <a:ext cx="2897871" cy="4802187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33E54D8-A178-434A-9193-E8DDC8FD54AA}"/>
              </a:ext>
            </a:extLst>
          </p:cNvPr>
          <p:cNvSpPr txBox="1">
            <a:spLocks/>
          </p:cNvSpPr>
          <p:nvPr/>
        </p:nvSpPr>
        <p:spPr>
          <a:xfrm>
            <a:off x="116722" y="6166938"/>
            <a:ext cx="4664284" cy="615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алгоритма синтеза изображения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EE5BE8-362A-4EF2-A3E0-087C72215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35" y="1390242"/>
            <a:ext cx="3453446" cy="4475848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35B4B139-1FC3-410A-BC26-8A59CA8B8032}"/>
              </a:ext>
            </a:extLst>
          </p:cNvPr>
          <p:cNvSpPr txBox="1">
            <a:spLocks/>
          </p:cNvSpPr>
          <p:nvPr/>
        </p:nvSpPr>
        <p:spPr>
          <a:xfrm>
            <a:off x="5345321" y="6101624"/>
            <a:ext cx="4664284" cy="615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алгоритма с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буфером</a:t>
            </a:r>
          </a:p>
        </p:txBody>
      </p:sp>
    </p:spTree>
    <p:extLst>
      <p:ext uri="{BB962C8B-B14F-4D97-AF65-F5344CB8AC3E}">
        <p14:creationId xmlns:p14="http://schemas.microsoft.com/office/powerpoint/2010/main" val="175338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E7315A9-AD49-4D27-9A29-30F83936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189B1C-9AC1-46C7-B8DA-1C2AF3CA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42" y="1453847"/>
            <a:ext cx="3938315" cy="464676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88146AE1-85EB-4DF8-A2A9-52DBC9F0DC58}"/>
              </a:ext>
            </a:extLst>
          </p:cNvPr>
          <p:cNvSpPr txBox="1">
            <a:spLocks/>
          </p:cNvSpPr>
          <p:nvPr/>
        </p:nvSpPr>
        <p:spPr>
          <a:xfrm>
            <a:off x="2803737" y="6242458"/>
            <a:ext cx="4664284" cy="615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алгоритма Сазерленда-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Ходжмана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0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62ADB79-41A1-4193-87F1-6F59D982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en-US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</a:t>
            </a:r>
            <a:r>
              <a:rPr lang="ru-RU" sz="325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A761C1-38C1-431C-9BEE-317140A94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52" y="1444811"/>
            <a:ext cx="4391896" cy="504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882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</TotalTime>
  <Words>291</Words>
  <Application>Microsoft Office PowerPoint</Application>
  <PresentationFormat>Лист A4 (210x297 мм)</PresentationFormat>
  <Paragraphs>56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«Графический редактор многогранников» </vt:lpstr>
      <vt:lpstr>Цели и задачи</vt:lpstr>
      <vt:lpstr>Методы представления полигональных моделей</vt:lpstr>
      <vt:lpstr>Методы закраски </vt:lpstr>
      <vt:lpstr>Методы удаления невидимых линий и поверхностей </vt:lpstr>
      <vt:lpstr>Методы освещения</vt:lpstr>
      <vt:lpstr>Схема алгоритмов</vt:lpstr>
      <vt:lpstr>Схема алгоритмов</vt:lpstr>
      <vt:lpstr>UML диаграмма классов</vt:lpstr>
      <vt:lpstr> Интерфейс программы. Пример работы.</vt:lpstr>
      <vt:lpstr> Элементы интерфейса программы. Модель.</vt:lpstr>
      <vt:lpstr> Элементы интерфейса программы. Камера и освещение.</vt:lpstr>
      <vt:lpstr>Анализ производительности.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«Классификация методов модификации ядра Linux» </dc:title>
  <dc:creator>Влад Мансуров</dc:creator>
  <cp:lastModifiedBy>Влад Мансуров</cp:lastModifiedBy>
  <cp:revision>107</cp:revision>
  <cp:lastPrinted>2023-01-17T17:38:56Z</cp:lastPrinted>
  <dcterms:created xsi:type="dcterms:W3CDTF">2023-01-16T23:26:49Z</dcterms:created>
  <dcterms:modified xsi:type="dcterms:W3CDTF">2023-02-12T13:14:09Z</dcterms:modified>
</cp:coreProperties>
</file>